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4" r:id="rId9"/>
    <p:sldId id="265"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83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tmp>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ECF16FF-5755-4705-8572-4B1002E47A94}"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38904533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CF16FF-5755-4705-8572-4B1002E47A94}"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364301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CF16FF-5755-4705-8572-4B1002E47A94}"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1B78BB8-4416-4DC8-850A-55492BF68719}"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479623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ECF16FF-5755-4705-8572-4B1002E47A94}" type="datetimeFigureOut">
              <a:rPr lang="en-US" smtClean="0"/>
              <a:t>11/30/2023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6190059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ECF16FF-5755-4705-8572-4B1002E47A94}" type="datetimeFigureOut">
              <a:rPr lang="en-US" smtClean="0"/>
              <a:t>11/30/2023</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1B78BB8-4416-4DC8-850A-55492BF68719}"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593190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ECF16FF-5755-4705-8572-4B1002E47A94}" type="datetimeFigureOut">
              <a:rPr lang="en-US" smtClean="0"/>
              <a:t>11/30/2023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35039044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CF16FF-5755-4705-8572-4B1002E47A94}"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33254434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CF16FF-5755-4705-8572-4B1002E47A94}"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1372659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CF16FF-5755-4705-8572-4B1002E47A94}"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1205157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CF16FF-5755-4705-8572-4B1002E47A94}"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16835708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ECF16FF-5755-4705-8572-4B1002E47A94}" type="datetimeFigureOut">
              <a:rPr lang="en-US" smtClean="0"/>
              <a:t>11/30/2023</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961097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ECF16FF-5755-4705-8572-4B1002E47A94}" type="datetimeFigureOut">
              <a:rPr lang="en-US" smtClean="0"/>
              <a:t>11/30/2023</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14025870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ECF16FF-5755-4705-8572-4B1002E47A94}" type="datetimeFigureOut">
              <a:rPr lang="en-US" smtClean="0"/>
              <a:t>11/30/2023</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36487167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CF16FF-5755-4705-8572-4B1002E47A94}" type="datetimeFigureOut">
              <a:rPr lang="en-US" smtClean="0"/>
              <a:t>11/30/2023</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3231551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ECF16FF-5755-4705-8572-4B1002E47A94}" type="datetimeFigureOut">
              <a:rPr lang="en-US" smtClean="0"/>
              <a:t>11/30/2023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2033753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ECF16FF-5755-4705-8572-4B1002E47A94}" type="datetimeFigureOut">
              <a:rPr lang="en-US" smtClean="0"/>
              <a:t>11/30/2023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1B78BB8-4416-4DC8-850A-55492BF68719}" type="slidenum">
              <a:rPr lang="en-US" smtClean="0"/>
              <a:t>‹#›</a:t>
            </a:fld>
            <a:endParaRPr lang="en-US"/>
          </a:p>
        </p:txBody>
      </p:sp>
    </p:spTree>
    <p:extLst>
      <p:ext uri="{BB962C8B-B14F-4D97-AF65-F5344CB8AC3E}">
        <p14:creationId xmlns:p14="http://schemas.microsoft.com/office/powerpoint/2010/main" val="2087078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DECF16FF-5755-4705-8572-4B1002E47A94}" type="datetimeFigureOut">
              <a:rPr lang="en-US" smtClean="0"/>
              <a:t>11/30/2023</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1B78BB8-4416-4DC8-850A-55492BF68719}" type="slidenum">
              <a:rPr lang="en-US" smtClean="0"/>
              <a:t>‹#›</a:t>
            </a:fld>
            <a:endParaRPr lang="en-US"/>
          </a:p>
        </p:txBody>
      </p:sp>
    </p:spTree>
    <p:extLst>
      <p:ext uri="{BB962C8B-B14F-4D97-AF65-F5344CB8AC3E}">
        <p14:creationId xmlns:p14="http://schemas.microsoft.com/office/powerpoint/2010/main" val="300900093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38D83-DDA4-2372-8D43-81713167195E}"/>
              </a:ext>
            </a:extLst>
          </p:cNvPr>
          <p:cNvSpPr>
            <a:spLocks noGrp="1"/>
          </p:cNvSpPr>
          <p:nvPr>
            <p:ph type="ctrTitle"/>
          </p:nvPr>
        </p:nvSpPr>
        <p:spPr>
          <a:xfrm>
            <a:off x="1765190" y="1665952"/>
            <a:ext cx="8915399" cy="1071932"/>
          </a:xfrm>
        </p:spPr>
        <p:txBody>
          <a:bodyPr>
            <a:noAutofit/>
          </a:bodyPr>
          <a:lstStyle/>
          <a:p>
            <a:r>
              <a:rPr lang="en-US" sz="3200" dirty="0">
                <a:latin typeface="Times New Roman" panose="02020603050405020304" pitchFamily="18" charset="0"/>
                <a:cs typeface="Times New Roman" panose="02020603050405020304" pitchFamily="18" charset="0"/>
              </a:rPr>
              <a:t>MRF Limited Stock Market Project Report</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8FD8C93-B57F-AA63-E06E-6AB51588EF83}"/>
              </a:ext>
            </a:extLst>
          </p:cNvPr>
          <p:cNvSpPr>
            <a:spLocks noGrp="1"/>
          </p:cNvSpPr>
          <p:nvPr>
            <p:ph type="subTitle" idx="1"/>
          </p:nvPr>
        </p:nvSpPr>
        <p:spPr>
          <a:xfrm>
            <a:off x="6773126" y="3429000"/>
            <a:ext cx="4385744" cy="1126283"/>
          </a:xfrm>
        </p:spPr>
        <p:txBody>
          <a:bodyPr/>
          <a:lstStyle/>
          <a:p>
            <a:r>
              <a:rPr lang="en-US" dirty="0">
                <a:solidFill>
                  <a:schemeClr val="tx1"/>
                </a:solidFill>
                <a:latin typeface="Times New Roman" panose="02020603050405020304" pitchFamily="18" charset="0"/>
                <a:cs typeface="Times New Roman" panose="02020603050405020304" pitchFamily="18" charset="0"/>
              </a:rPr>
              <a:t>Team Details:</a:t>
            </a:r>
          </a:p>
          <a:p>
            <a:endParaRPr lang="en-US" dirty="0"/>
          </a:p>
        </p:txBody>
      </p:sp>
      <p:sp>
        <p:nvSpPr>
          <p:cNvPr id="5" name="TextBox 4">
            <a:extLst>
              <a:ext uri="{FF2B5EF4-FFF2-40B4-BE49-F238E27FC236}">
                <a16:creationId xmlns:a16="http://schemas.microsoft.com/office/drawing/2014/main" id="{F07A3E30-5817-A68C-808E-12C388911A5B}"/>
              </a:ext>
            </a:extLst>
          </p:cNvPr>
          <p:cNvSpPr txBox="1"/>
          <p:nvPr/>
        </p:nvSpPr>
        <p:spPr>
          <a:xfrm>
            <a:off x="2335176" y="1498080"/>
            <a:ext cx="6095114" cy="1218539"/>
          </a:xfrm>
          <a:prstGeom prst="rect">
            <a:avLst/>
          </a:prstGeom>
          <a:noFill/>
        </p:spPr>
        <p:txBody>
          <a:bodyPr wrap="square">
            <a:spAutoFit/>
          </a:bodyPr>
          <a:lstStyle/>
          <a:p>
            <a:pPr marL="0" marR="0" algn="ctr">
              <a:lnSpc>
                <a:spcPct val="200000"/>
              </a:lnSpc>
              <a:spcBef>
                <a:spcPts val="0"/>
              </a:spcBef>
              <a:spcAft>
                <a:spcPts val="800"/>
              </a:spcAft>
            </a:pPr>
            <a:r>
              <a:rPr lang="en-US" sz="18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Instructor’s Name: Prof Qi Deng</a:t>
            </a:r>
          </a:p>
          <a:p>
            <a:pPr marL="0" marR="0" algn="ctr">
              <a:lnSpc>
                <a:spcPct val="200000"/>
              </a:lnSpc>
              <a:spcBef>
                <a:spcPts val="0"/>
              </a:spcBef>
              <a:spcAft>
                <a:spcPts val="800"/>
              </a:spcAft>
            </a:pPr>
            <a:r>
              <a:rPr lang="en-US" sz="18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Course Full Title: Business Analytics</a:t>
            </a:r>
            <a:endParaRPr lang="en-US" sz="1800" kern="1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712304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16B26-03E7-5ADA-9A9F-D2C8D8E8D5A0}"/>
              </a:ext>
            </a:extLst>
          </p:cNvPr>
          <p:cNvSpPr>
            <a:spLocks noGrp="1"/>
          </p:cNvSpPr>
          <p:nvPr>
            <p:ph type="title"/>
          </p:nvPr>
        </p:nvSpPr>
        <p:spPr>
          <a:xfrm>
            <a:off x="4209074" y="2745305"/>
            <a:ext cx="8911687" cy="1280890"/>
          </a:xfrm>
        </p:spPr>
        <p:txBody>
          <a:bodyPr/>
          <a:lstStyle/>
          <a:p>
            <a:r>
              <a:rPr lang="en-US"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973487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098EC-ABBF-DB2F-990F-CF66AAA1F083}"/>
              </a:ext>
            </a:extLst>
          </p:cNvPr>
          <p:cNvSpPr>
            <a:spLocks noGrp="1"/>
          </p:cNvSpPr>
          <p:nvPr>
            <p:ph type="title"/>
          </p:nvPr>
        </p:nvSpPr>
        <p:spPr>
          <a:xfrm>
            <a:off x="4570581" y="491203"/>
            <a:ext cx="5365545" cy="683695"/>
          </a:xfrm>
        </p:spPr>
        <p:txBody>
          <a:bodyPr>
            <a:noAutofit/>
          </a:bodyPr>
          <a:lstStyle/>
          <a:p>
            <a:r>
              <a:rPr lang="en-US" sz="4000"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92F323AE-A53C-3BFC-1EF1-F1327C0A0FC4}"/>
              </a:ext>
            </a:extLst>
          </p:cNvPr>
          <p:cNvSpPr>
            <a:spLocks noGrp="1"/>
          </p:cNvSpPr>
          <p:nvPr>
            <p:ph idx="1"/>
          </p:nvPr>
        </p:nvSpPr>
        <p:spPr>
          <a:xfrm>
            <a:off x="1169765" y="1580706"/>
            <a:ext cx="10515416" cy="4623391"/>
          </a:xfrm>
        </p:spPr>
        <p:txBody>
          <a:bodyPr>
            <a:normAutofit/>
          </a:bodyPr>
          <a:lstStyle/>
          <a:p>
            <a:r>
              <a:rPr lang="en-US" sz="2800" dirty="0">
                <a:latin typeface="Times New Roman" panose="02020603050405020304" pitchFamily="18" charset="0"/>
                <a:cs typeface="Times New Roman" panose="02020603050405020304" pitchFamily="18" charset="0"/>
              </a:rPr>
              <a:t>Overview of the MRF Limited Stock market</a:t>
            </a:r>
          </a:p>
          <a:p>
            <a:r>
              <a:rPr lang="en-US" sz="2800" dirty="0">
                <a:latin typeface="Times New Roman" panose="02020603050405020304" pitchFamily="18" charset="0"/>
                <a:cs typeface="Times New Roman" panose="02020603050405020304" pitchFamily="18" charset="0"/>
              </a:rPr>
              <a:t>Seasonal Stock exchanges in the financial year</a:t>
            </a:r>
          </a:p>
          <a:p>
            <a:r>
              <a:rPr lang="en-US" sz="2800" dirty="0">
                <a:latin typeface="Times New Roman" panose="02020603050405020304" pitchFamily="18" charset="0"/>
                <a:cs typeface="Times New Roman" panose="02020603050405020304" pitchFamily="18" charset="0"/>
              </a:rPr>
              <a:t>Future Trends/ forecast in the financial Market.</a:t>
            </a:r>
          </a:p>
        </p:txBody>
      </p:sp>
    </p:spTree>
    <p:extLst>
      <p:ext uri="{BB962C8B-B14F-4D97-AF65-F5344CB8AC3E}">
        <p14:creationId xmlns:p14="http://schemas.microsoft.com/office/powerpoint/2010/main" val="4186239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E0897-5F6D-C224-B21E-913A78194718}"/>
              </a:ext>
            </a:extLst>
          </p:cNvPr>
          <p:cNvSpPr>
            <a:spLocks noGrp="1"/>
          </p:cNvSpPr>
          <p:nvPr>
            <p:ph type="title"/>
          </p:nvPr>
        </p:nvSpPr>
        <p:spPr>
          <a:xfrm>
            <a:off x="2135725" y="306333"/>
            <a:ext cx="8911687" cy="841983"/>
          </a:xfrm>
        </p:spPr>
        <p:txBody>
          <a:bodyPr/>
          <a:lstStyle/>
          <a:p>
            <a:pPr algn="ctr"/>
            <a:r>
              <a:rPr lang="en-US" dirty="0"/>
              <a:t>OBJECTIVES</a:t>
            </a:r>
          </a:p>
        </p:txBody>
      </p:sp>
      <p:sp>
        <p:nvSpPr>
          <p:cNvPr id="3" name="Content Placeholder 2">
            <a:extLst>
              <a:ext uri="{FF2B5EF4-FFF2-40B4-BE49-F238E27FC236}">
                <a16:creationId xmlns:a16="http://schemas.microsoft.com/office/drawing/2014/main" id="{3B524201-C1A0-4966-2972-2B88D9EFCC9F}"/>
              </a:ext>
            </a:extLst>
          </p:cNvPr>
          <p:cNvSpPr>
            <a:spLocks noGrp="1"/>
          </p:cNvSpPr>
          <p:nvPr>
            <p:ph idx="1"/>
          </p:nvPr>
        </p:nvSpPr>
        <p:spPr>
          <a:xfrm>
            <a:off x="962725" y="912628"/>
            <a:ext cx="10643007" cy="5032744"/>
          </a:xfrm>
        </p:spPr>
        <p:txBody>
          <a:bodyPr>
            <a:noAutofit/>
          </a:bodyPr>
          <a:lstStyle/>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To identify the over all trend of MRF Limited Stock exchange over the years, and determine the trading fluctuations on the market share value and explore the reasons behind the variation in the share price.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Analyze the seasonal patterns of share price comparison over the past share value and determine the causes for the fluctuations happening with stock exchange price such as record price of the share and low price of the share with certain times of the calendar year.  </a:t>
            </a: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To predict the future forecast of stock exchange market price depending upon the gradual fluctuation of 1 share of MRF limited traded on one particular day. With this share values we can predict the share prices and trade the shares and sell it over a long period of time.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Based on the share price market value we can estimate the future trading values and go a head for trading the stock or sell the stock at higher prices and generate the savings according based on the market share prices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Basing on this we can estimate the sale patterns, by using various models, trends following while trading and follow the pattern or machine algorithm.</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6581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7C51D-A12B-85CC-B17E-651CEB59F867}"/>
              </a:ext>
            </a:extLst>
          </p:cNvPr>
          <p:cNvSpPr>
            <a:spLocks noGrp="1"/>
          </p:cNvSpPr>
          <p:nvPr>
            <p:ph type="title"/>
          </p:nvPr>
        </p:nvSpPr>
        <p:spPr>
          <a:xfrm>
            <a:off x="3666813" y="0"/>
            <a:ext cx="8911687" cy="837867"/>
          </a:xfrm>
        </p:spPr>
        <p:txBody>
          <a:bodyPr/>
          <a:lstStyle/>
          <a:p>
            <a:r>
              <a:rPr lang="en-US" dirty="0"/>
              <a:t>Trend Analysis</a:t>
            </a:r>
          </a:p>
        </p:txBody>
      </p:sp>
      <p:pic>
        <p:nvPicPr>
          <p:cNvPr id="5" name="Content Placeholder 4">
            <a:extLst>
              <a:ext uri="{FF2B5EF4-FFF2-40B4-BE49-F238E27FC236}">
                <a16:creationId xmlns:a16="http://schemas.microsoft.com/office/drawing/2014/main" id="{36E9C472-7A90-BDCA-A278-B848344640FA}"/>
              </a:ext>
            </a:extLst>
          </p:cNvPr>
          <p:cNvPicPr>
            <a:picLocks noGrp="1" noChangeAspect="1"/>
          </p:cNvPicPr>
          <p:nvPr>
            <p:ph idx="1"/>
          </p:nvPr>
        </p:nvPicPr>
        <p:blipFill rotWithShape="1">
          <a:blip r:embed="rId2"/>
          <a:srcRect l="1308" t="43164" r="11044" b="12990"/>
          <a:stretch/>
        </p:blipFill>
        <p:spPr>
          <a:xfrm>
            <a:off x="6314163" y="2047043"/>
            <a:ext cx="5684292" cy="2763913"/>
          </a:xfrm>
        </p:spPr>
      </p:pic>
      <p:pic>
        <p:nvPicPr>
          <p:cNvPr id="4" name="Picture 3">
            <a:extLst>
              <a:ext uri="{FF2B5EF4-FFF2-40B4-BE49-F238E27FC236}">
                <a16:creationId xmlns:a16="http://schemas.microsoft.com/office/drawing/2014/main" id="{93EB4F17-9954-F27C-CBF9-C3A771C0DD48}"/>
              </a:ext>
            </a:extLst>
          </p:cNvPr>
          <p:cNvPicPr>
            <a:picLocks noChangeAspect="1"/>
          </p:cNvPicPr>
          <p:nvPr/>
        </p:nvPicPr>
        <p:blipFill>
          <a:blip r:embed="rId3"/>
          <a:stretch>
            <a:fillRect/>
          </a:stretch>
        </p:blipFill>
        <p:spPr>
          <a:xfrm>
            <a:off x="476886" y="4678326"/>
            <a:ext cx="5400953" cy="2103921"/>
          </a:xfrm>
          <a:prstGeom prst="rect">
            <a:avLst/>
          </a:prstGeom>
        </p:spPr>
      </p:pic>
      <p:pic>
        <p:nvPicPr>
          <p:cNvPr id="8" name="Picture 7">
            <a:extLst>
              <a:ext uri="{FF2B5EF4-FFF2-40B4-BE49-F238E27FC236}">
                <a16:creationId xmlns:a16="http://schemas.microsoft.com/office/drawing/2014/main" id="{58567FB4-860F-B37D-9258-A7FADBF93228}"/>
              </a:ext>
            </a:extLst>
          </p:cNvPr>
          <p:cNvPicPr>
            <a:picLocks noChangeAspect="1"/>
          </p:cNvPicPr>
          <p:nvPr/>
        </p:nvPicPr>
        <p:blipFill>
          <a:blip r:embed="rId4"/>
          <a:stretch>
            <a:fillRect/>
          </a:stretch>
        </p:blipFill>
        <p:spPr>
          <a:xfrm>
            <a:off x="476886" y="1233376"/>
            <a:ext cx="5400953" cy="3444949"/>
          </a:xfrm>
          <a:prstGeom prst="rect">
            <a:avLst/>
          </a:prstGeom>
        </p:spPr>
      </p:pic>
    </p:spTree>
    <p:extLst>
      <p:ext uri="{BB962C8B-B14F-4D97-AF65-F5344CB8AC3E}">
        <p14:creationId xmlns:p14="http://schemas.microsoft.com/office/powerpoint/2010/main" val="568152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6847C-7C2C-266F-5221-247F90D44768}"/>
              </a:ext>
            </a:extLst>
          </p:cNvPr>
          <p:cNvSpPr>
            <a:spLocks noGrp="1"/>
          </p:cNvSpPr>
          <p:nvPr>
            <p:ph type="title"/>
          </p:nvPr>
        </p:nvSpPr>
        <p:spPr>
          <a:xfrm>
            <a:off x="4182492" y="560315"/>
            <a:ext cx="8911687" cy="1280890"/>
          </a:xfrm>
        </p:spPr>
        <p:txBody>
          <a:bodyPr/>
          <a:lstStyle/>
          <a:p>
            <a:r>
              <a:rPr lang="en-US" dirty="0">
                <a:latin typeface="Times New Roman" panose="02020603050405020304" pitchFamily="18" charset="0"/>
                <a:cs typeface="Times New Roman" panose="02020603050405020304" pitchFamily="18" charset="0"/>
              </a:rPr>
              <a:t>Trend identification</a:t>
            </a:r>
          </a:p>
        </p:txBody>
      </p:sp>
      <p:pic>
        <p:nvPicPr>
          <p:cNvPr id="1026" name="Picture 2">
            <a:extLst>
              <a:ext uri="{FF2B5EF4-FFF2-40B4-BE49-F238E27FC236}">
                <a16:creationId xmlns:a16="http://schemas.microsoft.com/office/drawing/2014/main" id="{BC1DDB98-5C33-3169-0D82-E71ADF90813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89898" y="1740196"/>
            <a:ext cx="5302102" cy="37782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BDCF70C7-C879-EAB9-2A8E-8C1DA2292428}"/>
              </a:ext>
            </a:extLst>
          </p:cNvPr>
          <p:cNvPicPr>
            <a:picLocks noChangeAspect="1"/>
          </p:cNvPicPr>
          <p:nvPr/>
        </p:nvPicPr>
        <p:blipFill>
          <a:blip r:embed="rId3"/>
          <a:stretch>
            <a:fillRect/>
          </a:stretch>
        </p:blipFill>
        <p:spPr>
          <a:xfrm>
            <a:off x="563420" y="1347314"/>
            <a:ext cx="5639090" cy="4886576"/>
          </a:xfrm>
          <a:prstGeom prst="rect">
            <a:avLst/>
          </a:prstGeom>
        </p:spPr>
      </p:pic>
    </p:spTree>
    <p:extLst>
      <p:ext uri="{BB962C8B-B14F-4D97-AF65-F5344CB8AC3E}">
        <p14:creationId xmlns:p14="http://schemas.microsoft.com/office/powerpoint/2010/main" val="1597438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008BC-8B56-455C-E186-702504E30E12}"/>
              </a:ext>
            </a:extLst>
          </p:cNvPr>
          <p:cNvSpPr>
            <a:spLocks noGrp="1"/>
          </p:cNvSpPr>
          <p:nvPr>
            <p:ph type="title"/>
          </p:nvPr>
        </p:nvSpPr>
        <p:spPr>
          <a:xfrm>
            <a:off x="4272869" y="172227"/>
            <a:ext cx="8911687" cy="965457"/>
          </a:xfrm>
        </p:spPr>
        <p:txBody>
          <a:bodyPr>
            <a:normAutofit/>
          </a:bodyPr>
          <a:lstStyle/>
          <a:p>
            <a:r>
              <a:rPr lang="en-US" sz="4800" dirty="0">
                <a:latin typeface="Times New Roman" panose="02020603050405020304" pitchFamily="18" charset="0"/>
                <a:cs typeface="Times New Roman" panose="02020603050405020304" pitchFamily="18" charset="0"/>
              </a:rPr>
              <a:t>Seasonal trends</a:t>
            </a:r>
          </a:p>
        </p:txBody>
      </p:sp>
      <p:pic>
        <p:nvPicPr>
          <p:cNvPr id="6" name="Picture 5">
            <a:extLst>
              <a:ext uri="{FF2B5EF4-FFF2-40B4-BE49-F238E27FC236}">
                <a16:creationId xmlns:a16="http://schemas.microsoft.com/office/drawing/2014/main" id="{8474095A-A216-9F7A-BE01-7B0122D83ACB}"/>
              </a:ext>
            </a:extLst>
          </p:cNvPr>
          <p:cNvPicPr>
            <a:picLocks noChangeAspect="1"/>
          </p:cNvPicPr>
          <p:nvPr/>
        </p:nvPicPr>
        <p:blipFill>
          <a:blip r:embed="rId2"/>
          <a:stretch>
            <a:fillRect/>
          </a:stretch>
        </p:blipFill>
        <p:spPr>
          <a:xfrm>
            <a:off x="766873" y="1269930"/>
            <a:ext cx="5007065" cy="4827841"/>
          </a:xfrm>
          <a:prstGeom prst="rect">
            <a:avLst/>
          </a:prstGeom>
        </p:spPr>
      </p:pic>
      <p:pic>
        <p:nvPicPr>
          <p:cNvPr id="10" name="Picture 9" descr="Shampoo_sales - Jupyter Notebook - Google Chrome">
            <a:extLst>
              <a:ext uri="{FF2B5EF4-FFF2-40B4-BE49-F238E27FC236}">
                <a16:creationId xmlns:a16="http://schemas.microsoft.com/office/drawing/2014/main" id="{E2A541D4-AA0C-7AAE-595F-7951ADFAB57B}"/>
              </a:ext>
            </a:extLst>
          </p:cNvPr>
          <p:cNvPicPr>
            <a:picLocks noChangeAspect="1"/>
          </p:cNvPicPr>
          <p:nvPr/>
        </p:nvPicPr>
        <p:blipFill rotWithShape="1">
          <a:blip r:embed="rId3">
            <a:extLst>
              <a:ext uri="{28A0092B-C50C-407E-A947-70E740481C1C}">
                <a14:useLocalDpi xmlns:a14="http://schemas.microsoft.com/office/drawing/2010/main" val="0"/>
              </a:ext>
            </a:extLst>
          </a:blip>
          <a:srcRect l="8013" t="30363" r="9455" b="1766"/>
          <a:stretch/>
        </p:blipFill>
        <p:spPr bwMode="auto">
          <a:xfrm>
            <a:off x="6418063" y="1269930"/>
            <a:ext cx="5991225" cy="470025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620893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09463-904C-7395-57BA-03E650153AF4}"/>
              </a:ext>
            </a:extLst>
          </p:cNvPr>
          <p:cNvSpPr>
            <a:spLocks noGrp="1"/>
          </p:cNvSpPr>
          <p:nvPr>
            <p:ph type="title"/>
          </p:nvPr>
        </p:nvSpPr>
        <p:spPr>
          <a:xfrm>
            <a:off x="4007055" y="369788"/>
            <a:ext cx="8911687" cy="853816"/>
          </a:xfrm>
        </p:spPr>
        <p:txBody>
          <a:bodyPr/>
          <a:lstStyle/>
          <a:p>
            <a:r>
              <a:rPr lang="en-US" dirty="0">
                <a:latin typeface="Times New Roman" panose="02020603050405020304" pitchFamily="18" charset="0"/>
                <a:cs typeface="Times New Roman" panose="02020603050405020304" pitchFamily="18" charset="0"/>
              </a:rPr>
              <a:t>Trend Continuation </a:t>
            </a:r>
          </a:p>
        </p:txBody>
      </p:sp>
      <p:pic>
        <p:nvPicPr>
          <p:cNvPr id="5" name="Content Placeholder 4">
            <a:extLst>
              <a:ext uri="{FF2B5EF4-FFF2-40B4-BE49-F238E27FC236}">
                <a16:creationId xmlns:a16="http://schemas.microsoft.com/office/drawing/2014/main" id="{2FB8798A-B936-9296-0230-EFE4714F4BCD}"/>
              </a:ext>
            </a:extLst>
          </p:cNvPr>
          <p:cNvPicPr>
            <a:picLocks noGrp="1" noChangeAspect="1"/>
          </p:cNvPicPr>
          <p:nvPr>
            <p:ph idx="1"/>
          </p:nvPr>
        </p:nvPicPr>
        <p:blipFill>
          <a:blip r:embed="rId2"/>
          <a:stretch>
            <a:fillRect/>
          </a:stretch>
        </p:blipFill>
        <p:spPr>
          <a:xfrm>
            <a:off x="6395483" y="1660451"/>
            <a:ext cx="5582673" cy="3778250"/>
          </a:xfrm>
        </p:spPr>
      </p:pic>
      <p:pic>
        <p:nvPicPr>
          <p:cNvPr id="4" name="Picture 3">
            <a:extLst>
              <a:ext uri="{FF2B5EF4-FFF2-40B4-BE49-F238E27FC236}">
                <a16:creationId xmlns:a16="http://schemas.microsoft.com/office/drawing/2014/main" id="{82C80CDD-DCCD-C0D7-9030-90B816D950F4}"/>
              </a:ext>
            </a:extLst>
          </p:cNvPr>
          <p:cNvPicPr>
            <a:picLocks noChangeAspect="1"/>
          </p:cNvPicPr>
          <p:nvPr/>
        </p:nvPicPr>
        <p:blipFill>
          <a:blip r:embed="rId3"/>
          <a:stretch>
            <a:fillRect/>
          </a:stretch>
        </p:blipFill>
        <p:spPr>
          <a:xfrm>
            <a:off x="515162" y="1531086"/>
            <a:ext cx="5444389" cy="2402958"/>
          </a:xfrm>
          <a:prstGeom prst="rect">
            <a:avLst/>
          </a:prstGeom>
        </p:spPr>
      </p:pic>
      <p:pic>
        <p:nvPicPr>
          <p:cNvPr id="6" name="Picture 5">
            <a:extLst>
              <a:ext uri="{FF2B5EF4-FFF2-40B4-BE49-F238E27FC236}">
                <a16:creationId xmlns:a16="http://schemas.microsoft.com/office/drawing/2014/main" id="{90A5AFF7-4901-0902-6669-9079927AA0AE}"/>
              </a:ext>
            </a:extLst>
          </p:cNvPr>
          <p:cNvPicPr>
            <a:picLocks noChangeAspect="1"/>
          </p:cNvPicPr>
          <p:nvPr/>
        </p:nvPicPr>
        <p:blipFill>
          <a:blip r:embed="rId4"/>
          <a:stretch>
            <a:fillRect/>
          </a:stretch>
        </p:blipFill>
        <p:spPr>
          <a:xfrm>
            <a:off x="488579" y="3953922"/>
            <a:ext cx="5470972" cy="2852303"/>
          </a:xfrm>
          <a:prstGeom prst="rect">
            <a:avLst/>
          </a:prstGeom>
        </p:spPr>
      </p:pic>
    </p:spTree>
    <p:extLst>
      <p:ext uri="{BB962C8B-B14F-4D97-AF65-F5344CB8AC3E}">
        <p14:creationId xmlns:p14="http://schemas.microsoft.com/office/powerpoint/2010/main" val="288763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C20E4-BE1D-45A8-4720-D33870018E47}"/>
              </a:ext>
            </a:extLst>
          </p:cNvPr>
          <p:cNvSpPr>
            <a:spLocks noGrp="1"/>
          </p:cNvSpPr>
          <p:nvPr>
            <p:ph type="title"/>
          </p:nvPr>
        </p:nvSpPr>
        <p:spPr>
          <a:xfrm>
            <a:off x="4224875" y="78010"/>
            <a:ext cx="8911687" cy="772890"/>
          </a:xfrm>
        </p:spPr>
        <p:txBody>
          <a:bodyPr>
            <a:normAutofit fontScale="90000"/>
          </a:bodyPr>
          <a:lstStyle/>
          <a:p>
            <a:r>
              <a:rPr lang="en-US" sz="6000" dirty="0">
                <a:latin typeface="Times New Roman" panose="02020603050405020304" pitchFamily="18" charset="0"/>
                <a:cs typeface="Times New Roman" panose="02020603050405020304" pitchFamily="18" charset="0"/>
              </a:rPr>
              <a:t>Forecasting</a:t>
            </a:r>
            <a:r>
              <a:rPr lang="en-US" dirty="0">
                <a:latin typeface="Times New Roman" panose="02020603050405020304" pitchFamily="18" charset="0"/>
                <a:cs typeface="Times New Roman" panose="02020603050405020304" pitchFamily="18" charset="0"/>
              </a:rPr>
              <a:t> </a:t>
            </a:r>
          </a:p>
        </p:txBody>
      </p:sp>
      <p:pic>
        <p:nvPicPr>
          <p:cNvPr id="1026" name="Picture 2">
            <a:extLst>
              <a:ext uri="{FF2B5EF4-FFF2-40B4-BE49-F238E27FC236}">
                <a16:creationId xmlns:a16="http://schemas.microsoft.com/office/drawing/2014/main" id="{FE276E50-26D9-4E78-C6E0-63BDE421D32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709967" y="1466850"/>
            <a:ext cx="6402416" cy="37782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BDB0A96-E1A3-D65F-399D-7E30DA76D178}"/>
              </a:ext>
            </a:extLst>
          </p:cNvPr>
          <p:cNvPicPr>
            <a:picLocks noChangeAspect="1"/>
          </p:cNvPicPr>
          <p:nvPr/>
        </p:nvPicPr>
        <p:blipFill>
          <a:blip r:embed="rId3"/>
          <a:stretch>
            <a:fillRect/>
          </a:stretch>
        </p:blipFill>
        <p:spPr>
          <a:xfrm>
            <a:off x="226873" y="1250819"/>
            <a:ext cx="5400953" cy="5105662"/>
          </a:xfrm>
          <a:prstGeom prst="rect">
            <a:avLst/>
          </a:prstGeom>
        </p:spPr>
      </p:pic>
    </p:spTree>
    <p:extLst>
      <p:ext uri="{BB962C8B-B14F-4D97-AF65-F5344CB8AC3E}">
        <p14:creationId xmlns:p14="http://schemas.microsoft.com/office/powerpoint/2010/main" val="3488139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78F3E-E826-3C63-42B2-3D03B4FDD138}"/>
              </a:ext>
            </a:extLst>
          </p:cNvPr>
          <p:cNvSpPr>
            <a:spLocks noGrp="1"/>
          </p:cNvSpPr>
          <p:nvPr>
            <p:ph type="title"/>
          </p:nvPr>
        </p:nvSpPr>
        <p:spPr>
          <a:xfrm>
            <a:off x="2415125" y="0"/>
            <a:ext cx="8911687" cy="1280890"/>
          </a:xfrm>
        </p:spPr>
        <p:txBody>
          <a:bodyPr>
            <a:normAutofit/>
          </a:bodyPr>
          <a:lstStyle/>
          <a:p>
            <a:r>
              <a:rPr lang="en-US" sz="6600" dirty="0">
                <a:latin typeface="Times New Roman" panose="02020603050405020304" pitchFamily="18" charset="0"/>
                <a:cs typeface="Times New Roman" panose="02020603050405020304" pitchFamily="18" charset="0"/>
              </a:rPr>
              <a:t>Forecasting Continues</a:t>
            </a:r>
          </a:p>
        </p:txBody>
      </p:sp>
      <p:pic>
        <p:nvPicPr>
          <p:cNvPr id="4" name="Picture 4">
            <a:extLst>
              <a:ext uri="{FF2B5EF4-FFF2-40B4-BE49-F238E27FC236}">
                <a16:creationId xmlns:a16="http://schemas.microsoft.com/office/drawing/2014/main" id="{6A1F0920-2CD6-531D-7FAD-6EDC48796D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7100" y="1484090"/>
            <a:ext cx="6083300" cy="416940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B3214BC8-235D-DDBB-CF17-1EE90970F1CD}"/>
              </a:ext>
            </a:extLst>
          </p:cNvPr>
          <p:cNvPicPr>
            <a:picLocks noChangeAspect="1"/>
          </p:cNvPicPr>
          <p:nvPr/>
        </p:nvPicPr>
        <p:blipFill>
          <a:blip r:embed="rId3"/>
          <a:stretch>
            <a:fillRect/>
          </a:stretch>
        </p:blipFill>
        <p:spPr>
          <a:xfrm>
            <a:off x="558668" y="1280890"/>
            <a:ext cx="5143764" cy="4453160"/>
          </a:xfrm>
          <a:prstGeom prst="rect">
            <a:avLst/>
          </a:prstGeom>
        </p:spPr>
      </p:pic>
    </p:spTree>
    <p:extLst>
      <p:ext uri="{BB962C8B-B14F-4D97-AF65-F5344CB8AC3E}">
        <p14:creationId xmlns:p14="http://schemas.microsoft.com/office/powerpoint/2010/main" val="37610592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439</TotalTime>
  <Words>264</Words>
  <Application>Microsoft Office PowerPoint</Application>
  <PresentationFormat>Widescreen</PresentationFormat>
  <Paragraphs>26</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Century Gothic</vt:lpstr>
      <vt:lpstr>Times New Roman</vt:lpstr>
      <vt:lpstr>Wingdings 3</vt:lpstr>
      <vt:lpstr>Wisp</vt:lpstr>
      <vt:lpstr>MRF Limited Stock Market Project Report   </vt:lpstr>
      <vt:lpstr>INTRODUCTION</vt:lpstr>
      <vt:lpstr>OBJECTIVES</vt:lpstr>
      <vt:lpstr>Trend Analysis</vt:lpstr>
      <vt:lpstr>Trend identification</vt:lpstr>
      <vt:lpstr>Seasonal trends</vt:lpstr>
      <vt:lpstr>Trend Continuation </vt:lpstr>
      <vt:lpstr>Forecasting </vt:lpstr>
      <vt:lpstr>Forecasting Continues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MRF Limited Stock Market Project Report   </dc:title>
  <dc:creator>Manikyala, Prem Sagar</dc:creator>
  <cp:lastModifiedBy>Manikyala, Prem Sagar</cp:lastModifiedBy>
  <cp:revision>13</cp:revision>
  <dcterms:created xsi:type="dcterms:W3CDTF">2023-11-30T18:25:06Z</dcterms:created>
  <dcterms:modified xsi:type="dcterms:W3CDTF">2023-12-01T03:10:06Z</dcterms:modified>
</cp:coreProperties>
</file>

<file path=docProps/thumbnail.jpeg>
</file>